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  <p:sldMasterId id="2147483677" r:id="rId3"/>
  </p:sldMasterIdLst>
  <p:notesMasterIdLst>
    <p:notesMasterId r:id="rId57"/>
  </p:notesMasterIdLst>
  <p:sldIdLst>
    <p:sldId id="270" r:id="rId4"/>
    <p:sldId id="257" r:id="rId5"/>
    <p:sldId id="312" r:id="rId6"/>
    <p:sldId id="306" r:id="rId7"/>
    <p:sldId id="353" r:id="rId8"/>
    <p:sldId id="300" r:id="rId9"/>
    <p:sldId id="304" r:id="rId10"/>
    <p:sldId id="315" r:id="rId11"/>
    <p:sldId id="316" r:id="rId12"/>
    <p:sldId id="305" r:id="rId13"/>
    <p:sldId id="313" r:id="rId14"/>
    <p:sldId id="256" r:id="rId15"/>
    <p:sldId id="307" r:id="rId16"/>
    <p:sldId id="308" r:id="rId17"/>
    <p:sldId id="310" r:id="rId18"/>
    <p:sldId id="314" r:id="rId19"/>
    <p:sldId id="309" r:id="rId20"/>
    <p:sldId id="317" r:id="rId21"/>
    <p:sldId id="318" r:id="rId22"/>
    <p:sldId id="320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11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2" r:id="rId44"/>
    <p:sldId id="343" r:id="rId45"/>
    <p:sldId id="341" r:id="rId46"/>
    <p:sldId id="344" r:id="rId47"/>
    <p:sldId id="346" r:id="rId48"/>
    <p:sldId id="345" r:id="rId49"/>
    <p:sldId id="347" r:id="rId50"/>
    <p:sldId id="348" r:id="rId51"/>
    <p:sldId id="349" r:id="rId52"/>
    <p:sldId id="350" r:id="rId53"/>
    <p:sldId id="351" r:id="rId54"/>
    <p:sldId id="352" r:id="rId55"/>
    <p:sldId id="29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5830B"/>
    <a:srgbClr val="E99909"/>
    <a:srgbClr val="005640"/>
    <a:srgbClr val="B39258"/>
    <a:srgbClr val="1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e_a_workspa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be71739a4_13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be71739a4_1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43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98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97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50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catkin/Tutorials/</a:t>
            </a:r>
            <a:r>
              <a:rPr lang="en-US" dirty="0" err="1">
                <a:hlinkClick r:id="rId3"/>
              </a:rPr>
              <a:t>create_a_workspace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19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311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184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85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29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014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601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322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869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92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287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9435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031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106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96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021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093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36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744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35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713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001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893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532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130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19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93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755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06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99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39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19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463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354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73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4406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77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652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2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6087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843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25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34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67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87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6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78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80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-433387" y="-485775"/>
            <a:ext cx="10029824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06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>
            <a:spLocks noGrp="1"/>
          </p:cNvSpPr>
          <p:nvPr>
            <p:ph type="pic" idx="2"/>
          </p:nvPr>
        </p:nvSpPr>
        <p:spPr>
          <a:xfrm>
            <a:off x="4114800" y="-76200"/>
            <a:ext cx="4554314" cy="530066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55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956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088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>
            <a:spLocks noGrp="1"/>
          </p:cNvSpPr>
          <p:nvPr>
            <p:ph type="pic" idx="3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51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11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99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84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020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2"/>
          </p:nvPr>
        </p:nvSpPr>
        <p:spPr>
          <a:xfrm>
            <a:off x="452438" y="3098317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38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657721" y="1852448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75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861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84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832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474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236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76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06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0679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764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531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6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5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995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124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iki.ros.org/indigo/Installation/Ubunt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iki.ros.org/kinetic/Installation/Ubuntu" TargetMode="External"/><Relationship Id="rId5" Type="http://schemas.openxmlformats.org/officeDocument/2006/relationships/hyperlink" Target="https://wiki.ros.org/melodic/Installation/Ubuntu" TargetMode="External"/><Relationship Id="rId4" Type="http://schemas.openxmlformats.org/officeDocument/2006/relationships/hyperlink" Target="https://wiki.ros.org/noetic/Installation/Ubunt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152300" y="837750"/>
            <a:ext cx="6839400" cy="1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Oswald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Intro to Robot Operating System</a:t>
            </a:r>
            <a:endParaRPr kumimoji="0" sz="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30"/>
          <p:cNvSpPr txBox="1"/>
          <p:nvPr/>
        </p:nvSpPr>
        <p:spPr>
          <a:xfrm>
            <a:off x="1692150" y="2632925"/>
            <a:ext cx="57597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lang="en" sz="2700" dirty="0">
                <a:solidFill>
                  <a:srgbClr val="FFFFFF"/>
                </a:solidFill>
              </a:rPr>
              <a:t>Sam Shue, PhD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The ROS Workspace</a:t>
            </a:r>
          </a:p>
        </p:txBody>
      </p:sp>
    </p:spTree>
    <p:extLst>
      <p:ext uri="{BB962C8B-B14F-4D97-AF65-F5344CB8AC3E}">
        <p14:creationId xmlns:p14="http://schemas.microsoft.com/office/powerpoint/2010/main" val="251014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ROS files are organized into packages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Packages can contain nodes, message types,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15762-20A4-67B9-5C4C-CABC3A43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86" y="2526513"/>
            <a:ext cx="3254473" cy="24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Packages must be built in order to run the nodes they contain using the command “</a:t>
            </a:r>
            <a:r>
              <a:rPr lang="en-US" sz="2400" dirty="0" err="1"/>
              <a:t>rosrun</a:t>
            </a:r>
            <a:r>
              <a:rPr lang="en-US" sz="2400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Catkin is the build system used to build the code inside our packages into ROS nodes that we can run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Catkin build system is organized as follows:</a:t>
            </a:r>
          </a:p>
        </p:txBody>
      </p:sp>
      <p:pic>
        <p:nvPicPr>
          <p:cNvPr id="1026" name="Picture 2" descr="Part 2: 7 Simple Steps to create and build your first ROS Package | by  Arsalan Anwar | The Startup">
            <a:extLst>
              <a:ext uri="{FF2B5EF4-FFF2-40B4-BE49-F238E27FC236}">
                <a16:creationId xmlns:a16="http://schemas.microsoft.com/office/drawing/2014/main" id="{6565B934-7FE8-6451-0131-9C8F206C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5" y="1740144"/>
            <a:ext cx="7620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3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Catkin build process takes the items in the “</a:t>
            </a:r>
            <a:r>
              <a:rPr lang="en-US" sz="2400" dirty="0" err="1"/>
              <a:t>src</a:t>
            </a:r>
            <a:r>
              <a:rPr lang="en-US" sz="2400" dirty="0"/>
              <a:t>” directory, builds them in the “build” directory, then the built files (executables) are stored in the “</a:t>
            </a:r>
            <a:r>
              <a:rPr lang="en-US" sz="2400" dirty="0" err="1"/>
              <a:t>devel</a:t>
            </a:r>
            <a:r>
              <a:rPr lang="en-US" sz="2400" dirty="0"/>
              <a:t>” directory</a:t>
            </a:r>
          </a:p>
        </p:txBody>
      </p:sp>
      <p:pic>
        <p:nvPicPr>
          <p:cNvPr id="2050" name="Picture 2" descr="Workspace. Create a ROS Workspace | by Talha Hanif Butt | Medium">
            <a:extLst>
              <a:ext uri="{FF2B5EF4-FFF2-40B4-BE49-F238E27FC236}">
                <a16:creationId xmlns:a16="http://schemas.microsoft.com/office/drawing/2014/main" id="{DE304772-4634-7C83-96BA-5B83E7F2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480207"/>
            <a:ext cx="6096000" cy="22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2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Create the Catkin 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003E0-1550-7251-8B7F-30D731A11F37}"/>
              </a:ext>
            </a:extLst>
          </p:cNvPr>
          <p:cNvSpPr/>
          <p:nvPr/>
        </p:nvSpPr>
        <p:spPr>
          <a:xfrm>
            <a:off x="370450" y="1697502"/>
            <a:ext cx="7155766" cy="1139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FD37F671-5469-579B-6F3E-4C690263F5B6}"/>
              </a:ext>
            </a:extLst>
          </p:cNvPr>
          <p:cNvSpPr txBox="1"/>
          <p:nvPr/>
        </p:nvSpPr>
        <p:spPr>
          <a:xfrm>
            <a:off x="258521" y="2836985"/>
            <a:ext cx="796170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Source the Catkin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will execute the setup script which will make the contents of our workspace “known to ROS”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1055A-837F-8C08-6B4C-3FFBCED3D669}"/>
              </a:ext>
            </a:extLst>
          </p:cNvPr>
          <p:cNvSpPr/>
          <p:nvPr/>
        </p:nvSpPr>
        <p:spPr>
          <a:xfrm>
            <a:off x="370450" y="3404738"/>
            <a:ext cx="7155766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8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880576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Make a Catkin Package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 a catkin workspace’s “</a:t>
            </a:r>
            <a:r>
              <a:rPr lang="en-US" sz="2000" dirty="0" err="1"/>
              <a:t>src</a:t>
            </a:r>
            <a:r>
              <a:rPr lang="en-US" sz="2000" dirty="0"/>
              <a:t>” directory, run: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will make a package called “</a:t>
            </a:r>
            <a:r>
              <a:rPr lang="en-US" sz="2000" dirty="0" err="1"/>
              <a:t>beginner_tutorials</a:t>
            </a:r>
            <a:r>
              <a:rPr lang="en-US" sz="2000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package has dependencies 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std_msgs</a:t>
            </a:r>
            <a:r>
              <a:rPr lang="en-US" sz="2000" dirty="0"/>
              <a:t> – contains basic message types, such as </a:t>
            </a:r>
            <a:r>
              <a:rPr lang="en-US" sz="2000" dirty="0" err="1"/>
              <a:t>ints</a:t>
            </a:r>
            <a:r>
              <a:rPr lang="en-US" sz="2000" dirty="0"/>
              <a:t>, strings, etc.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geometry_msgs</a:t>
            </a:r>
            <a:r>
              <a:rPr lang="en-US" sz="2000" dirty="0"/>
              <a:t> – contains the “twist” message used to send velocity commands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sensor_msgs</a:t>
            </a:r>
            <a:r>
              <a:rPr lang="en-US" sz="2000" dirty="0"/>
              <a:t> – contains the “</a:t>
            </a:r>
            <a:r>
              <a:rPr lang="en-US" sz="2000" dirty="0" err="1"/>
              <a:t>laserscan</a:t>
            </a:r>
            <a:r>
              <a:rPr lang="en-US" sz="2000" dirty="0"/>
              <a:t>” message used with lidar data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rospy</a:t>
            </a:r>
            <a:r>
              <a:rPr lang="en-US" sz="2000" dirty="0"/>
              <a:t> – the </a:t>
            </a:r>
            <a:r>
              <a:rPr lang="en-US" sz="2000" dirty="0" err="1"/>
              <a:t>ros</a:t>
            </a:r>
            <a:r>
              <a:rPr lang="en-US" sz="2000" dirty="0"/>
              <a:t> python client library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1934369"/>
            <a:ext cx="8478129" cy="36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catkin_create_pkg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4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make our newly created package recognizable by ROS, we need to run the </a:t>
            </a:r>
            <a:r>
              <a:rPr lang="en-US" sz="2400" dirty="0" err="1"/>
              <a:t>setup.bash</a:t>
            </a:r>
            <a:r>
              <a:rPr lang="en-US" sz="2400" dirty="0"/>
              <a:t> script in the “</a:t>
            </a:r>
            <a:r>
              <a:rPr lang="en-US" sz="2400" dirty="0" err="1"/>
              <a:t>devel</a:t>
            </a:r>
            <a:r>
              <a:rPr lang="en-US" sz="2400" dirty="0"/>
              <a:t>” folder: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we can quickly go into our new package using the following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2373119"/>
            <a:ext cx="6686230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3833815"/>
            <a:ext cx="6686230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roscd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7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that the package is in place, we can start writing python scripts that will become our ROS nodes.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make a folder to hold our first 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Inside that folder let’s make the 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2729499"/>
            <a:ext cx="2400273" cy="656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scripts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scripts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3833815"/>
            <a:ext cx="2644113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touch talker.py</a:t>
            </a:r>
          </a:p>
        </p:txBody>
      </p:sp>
    </p:spTree>
    <p:extLst>
      <p:ext uri="{BB962C8B-B14F-4D97-AF65-F5344CB8AC3E}">
        <p14:creationId xmlns:p14="http://schemas.microsoft.com/office/powerpoint/2010/main" val="233176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Inside our newly created “talker.py” script, we will populate it with the code to the right.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code will publish some string (text) content to a topic called “chatter” periodically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4159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732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Demo Code and Slides:</a:t>
            </a:r>
            <a:endParaRPr sz="3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653EC-1BBC-0926-8D53-F319DE91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5" y="1805638"/>
            <a:ext cx="3121210" cy="30743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984738" y="2150850"/>
            <a:ext cx="784756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Understanding the Talker.py Node</a:t>
            </a:r>
          </a:p>
        </p:txBody>
      </p:sp>
    </p:spTree>
    <p:extLst>
      <p:ext uri="{BB962C8B-B14F-4D97-AF65-F5344CB8AC3E}">
        <p14:creationId xmlns:p14="http://schemas.microsoft.com/office/powerpoint/2010/main" val="2488401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3586648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examine the code line by 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Every Python ROS Node will have this declaration at the top.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first line makes sure your script is executed as a Python script.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90ECA-FF0E-964B-62E7-808140B74345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1170793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343190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You need to import </a:t>
            </a:r>
            <a:r>
              <a:rPr lang="en-US" sz="2400" dirty="0" err="1"/>
              <a:t>rospy</a:t>
            </a:r>
            <a:r>
              <a:rPr lang="en-US" sz="2400" dirty="0"/>
              <a:t> if you are writing a ROS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std_msgs.msg import is so that we can reuse the String message type for publishing.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3EC05-2379-919E-5F5B-9166C99BB335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08244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section of code defines the talker's interface to the rest of ROS.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pub = </a:t>
            </a:r>
            <a:r>
              <a:rPr lang="en-US" sz="2000" dirty="0" err="1"/>
              <a:t>rospy.Publisher</a:t>
            </a:r>
            <a:r>
              <a:rPr lang="en-US" sz="2000" dirty="0"/>
              <a:t>("chatter", String, </a:t>
            </a:r>
            <a:r>
              <a:rPr lang="en-US" sz="2000" dirty="0" err="1"/>
              <a:t>queue_size</a:t>
            </a:r>
            <a:r>
              <a:rPr lang="en-US" sz="2000" dirty="0"/>
              <a:t>=10) declares that your node is publishing to the chatter topic using the message type String.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45463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section of code defines the talker's interface to the rest of ROS.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pub = </a:t>
            </a:r>
            <a:r>
              <a:rPr lang="en-US" sz="2000" dirty="0" err="1"/>
              <a:t>rospy.Publisher</a:t>
            </a:r>
            <a:r>
              <a:rPr lang="en-US" sz="2000" dirty="0"/>
              <a:t>("chatter", String, </a:t>
            </a:r>
            <a:r>
              <a:rPr lang="en-US" sz="2000" dirty="0" err="1"/>
              <a:t>queue_size</a:t>
            </a:r>
            <a:r>
              <a:rPr lang="en-US" sz="2000" dirty="0"/>
              <a:t>=10) declares that your node is publishing to the chatter topic using the message type String.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67999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next line, </a:t>
            </a:r>
            <a:r>
              <a:rPr lang="en-US" sz="1800" dirty="0" err="1"/>
              <a:t>rospy.init_node</a:t>
            </a:r>
            <a:r>
              <a:rPr lang="en-US" sz="1800" dirty="0"/>
              <a:t>(NAME, ...), is very important as it tells </a:t>
            </a:r>
            <a:r>
              <a:rPr lang="en-US" sz="1800" dirty="0" err="1"/>
              <a:t>rospy</a:t>
            </a:r>
            <a:r>
              <a:rPr lang="en-US" sz="1800" dirty="0"/>
              <a:t> the name of your node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Until </a:t>
            </a:r>
            <a:r>
              <a:rPr lang="en-US" sz="1800" dirty="0" err="1"/>
              <a:t>rospy</a:t>
            </a:r>
            <a:r>
              <a:rPr lang="en-US" sz="1800" dirty="0"/>
              <a:t> has this information, it cannot start communicating with the ROS Master.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anonymous = True ensures that your node has a unique name by adding random numbers to the end of NAME.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7999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line creates a Rate object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With the help of its method sleep(), it offers a convenient way for looping at the desired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With its argument of 10, we should expect to go through the loop 10 times per second.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4448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loop is a fairly standard </a:t>
            </a:r>
            <a:r>
              <a:rPr lang="en-US" sz="1800" dirty="0" err="1"/>
              <a:t>rospy</a:t>
            </a:r>
            <a:r>
              <a:rPr lang="en-US" sz="1800" dirty="0"/>
              <a:t> construct: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checking the </a:t>
            </a:r>
            <a:r>
              <a:rPr lang="en-US" sz="1800" dirty="0" err="1"/>
              <a:t>rospy.is_shutdown</a:t>
            </a:r>
            <a:r>
              <a:rPr lang="en-US" sz="1800" dirty="0"/>
              <a:t>() flag and then doing work.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"work" is a call to </a:t>
            </a:r>
            <a:r>
              <a:rPr lang="en-US" sz="1800" dirty="0" err="1"/>
              <a:t>pub.publish</a:t>
            </a:r>
            <a:r>
              <a:rPr lang="en-US" sz="1800" dirty="0"/>
              <a:t>(</a:t>
            </a:r>
            <a:r>
              <a:rPr lang="en-US" sz="1800" dirty="0" err="1"/>
              <a:t>hello_str</a:t>
            </a:r>
            <a:r>
              <a:rPr lang="en-US" sz="1800" dirty="0"/>
              <a:t>) that publishes a string to our chatter topic.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loop calls </a:t>
            </a:r>
            <a:r>
              <a:rPr lang="en-US" sz="1800" dirty="0" err="1"/>
              <a:t>rate.sleep</a:t>
            </a:r>
            <a:r>
              <a:rPr lang="en-US" sz="1800" dirty="0"/>
              <a:t>(), which sleeps just long enough to maintain the desired rate through the loop.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208283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loop is a fairly standard </a:t>
            </a:r>
            <a:r>
              <a:rPr lang="en-US" sz="1800" dirty="0" err="1"/>
              <a:t>rospy</a:t>
            </a:r>
            <a:r>
              <a:rPr lang="en-US" sz="1800" dirty="0"/>
              <a:t> construct: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checking the </a:t>
            </a:r>
            <a:r>
              <a:rPr lang="en-US" sz="1800" dirty="0" err="1"/>
              <a:t>rospy.is_shutdown</a:t>
            </a:r>
            <a:r>
              <a:rPr lang="en-US" sz="1800" dirty="0"/>
              <a:t>() flag and then doing work.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"work" is a call to </a:t>
            </a:r>
            <a:r>
              <a:rPr lang="en-US" sz="1800" dirty="0" err="1"/>
              <a:t>pub.publish</a:t>
            </a:r>
            <a:r>
              <a:rPr lang="en-US" sz="1800" dirty="0"/>
              <a:t>(</a:t>
            </a:r>
            <a:r>
              <a:rPr lang="en-US" sz="1800" dirty="0" err="1"/>
              <a:t>hello_str</a:t>
            </a:r>
            <a:r>
              <a:rPr lang="en-US" sz="1800" dirty="0"/>
              <a:t>) that publishes a string to our chatter topic.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loop calls </a:t>
            </a:r>
            <a:r>
              <a:rPr lang="en-US" sz="1800" dirty="0" err="1"/>
              <a:t>rate.sleep</a:t>
            </a:r>
            <a:r>
              <a:rPr lang="en-US" sz="1800" dirty="0"/>
              <a:t>(), which sleeps just long enough to maintain the desired rate through the loop.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137113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 addition to the standard Python __main__ check, this catches a </a:t>
            </a:r>
            <a:r>
              <a:rPr lang="en-US" sz="1800" dirty="0" err="1"/>
              <a:t>rospy.ROSInterruptException</a:t>
            </a:r>
            <a:r>
              <a:rPr lang="en-US" sz="1800" dirty="0"/>
              <a:t> exception, which can be thrown by </a:t>
            </a:r>
            <a:r>
              <a:rPr lang="en-US" sz="1800" dirty="0" err="1"/>
              <a:t>rospy.sleep</a:t>
            </a:r>
            <a:r>
              <a:rPr lang="en-US" sz="1800" dirty="0"/>
              <a:t>() and </a:t>
            </a:r>
            <a:r>
              <a:rPr lang="en-US" sz="1800" dirty="0" err="1"/>
              <a:t>rospy.Rate.sleep</a:t>
            </a:r>
            <a:r>
              <a:rPr lang="en-US" sz="1800" dirty="0"/>
              <a:t>() methods when Ctrl-C is pressed or your Node is otherwise shutdown.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reason this exception is raised is so that you don't accidentally continue executing code after the sleep().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22318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ROS Recap</a:t>
            </a:r>
          </a:p>
        </p:txBody>
      </p:sp>
    </p:spTree>
    <p:extLst>
      <p:ext uri="{BB962C8B-B14F-4D97-AF65-F5344CB8AC3E}">
        <p14:creationId xmlns:p14="http://schemas.microsoft.com/office/powerpoint/2010/main" val="210781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and Running the Talker Node</a:t>
            </a:r>
          </a:p>
        </p:txBody>
      </p:sp>
    </p:spTree>
    <p:extLst>
      <p:ext uri="{BB962C8B-B14F-4D97-AF65-F5344CB8AC3E}">
        <p14:creationId xmlns:p14="http://schemas.microsoft.com/office/powerpoint/2010/main" val="89520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need to add the following to the “CMakeLists.txt”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makes sure the python script gets installed properly, and uses the right python interpreter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also need to make sure that the “talker.py” script has executable permissions by calling “</a:t>
            </a:r>
            <a:r>
              <a:rPr lang="en-US" sz="2400" dirty="0" err="1"/>
              <a:t>chmod</a:t>
            </a:r>
            <a:r>
              <a:rPr lang="en-US" sz="2400" dirty="0"/>
              <a:t> +x talker.py”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3" y="1685953"/>
            <a:ext cx="8698526" cy="885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catkin_install_python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(PROGRAMS scripts/talker.py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${CATKIN_PACKAGE_BIN_DESTINATION}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06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Return to the “</a:t>
            </a:r>
            <a:r>
              <a:rPr lang="en-US" sz="2400" dirty="0" err="1"/>
              <a:t>catkin_workspace</a:t>
            </a:r>
            <a:r>
              <a:rPr lang="en-US" sz="2400" dirty="0"/>
              <a:t>” directory to build the code using: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run the node, call: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47002" y="2110152"/>
            <a:ext cx="1627163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79CF3-CD0B-7938-12AB-E5A24F48497E}"/>
              </a:ext>
            </a:extLst>
          </p:cNvPr>
          <p:cNvSpPr/>
          <p:nvPr/>
        </p:nvSpPr>
        <p:spPr>
          <a:xfrm>
            <a:off x="347003" y="3159952"/>
            <a:ext cx="4482289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rosrun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talker.py</a:t>
            </a:r>
          </a:p>
        </p:txBody>
      </p:sp>
    </p:spTree>
    <p:extLst>
      <p:ext uri="{BB962C8B-B14F-4D97-AF65-F5344CB8AC3E}">
        <p14:creationId xmlns:p14="http://schemas.microsoft.com/office/powerpoint/2010/main" val="3296561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 Subscriber Node</a:t>
            </a:r>
          </a:p>
        </p:txBody>
      </p:sp>
    </p:spTree>
    <p:extLst>
      <p:ext uri="{BB962C8B-B14F-4D97-AF65-F5344CB8AC3E}">
        <p14:creationId xmlns:p14="http://schemas.microsoft.com/office/powerpoint/2010/main" val="1216327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let’s build a node to subscribe to our talker node’s chatter topic.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 the scripts folder, call: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2791713"/>
            <a:ext cx="3000494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touch listener.py</a:t>
            </a:r>
          </a:p>
        </p:txBody>
      </p:sp>
    </p:spTree>
    <p:extLst>
      <p:ext uri="{BB962C8B-B14F-4D97-AF65-F5344CB8AC3E}">
        <p14:creationId xmlns:p14="http://schemas.microsoft.com/office/powerpoint/2010/main" val="3410540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Inside our newly created “listener.py” script, we will populate it with the code to the right.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subscribe to the chatter topic and log what it receives.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4115429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19797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Understanding the listener.py Code</a:t>
            </a:r>
          </a:p>
        </p:txBody>
      </p:sp>
    </p:spTree>
    <p:extLst>
      <p:ext uri="{BB962C8B-B14F-4D97-AF65-F5344CB8AC3E}">
        <p14:creationId xmlns:p14="http://schemas.microsoft.com/office/powerpoint/2010/main" val="1290344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code for listener.py is similar to talker.py, except we've introduced a new callback-based mechanism for subscribing to messages.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999961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declares that your node subscribes to the chatter topic which is of type String.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When new messages are received, callback is invoked with the message as the first argument.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2637316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final addition, </a:t>
            </a:r>
            <a:r>
              <a:rPr lang="en-US" sz="2000" dirty="0" err="1"/>
              <a:t>rospy.spin</a:t>
            </a:r>
            <a:r>
              <a:rPr lang="en-US" sz="2000" dirty="0"/>
              <a:t>() simply keeps your node from exiting until the node has been shutdown.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35837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520394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ROS (Robot Operating System) is a collection of software packages to make building complex robotics applications easier.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It provides things such as standardized formats for robot sensor data and motion commands, visualization tools, common algorithms, and simulators.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19AD6-DFDA-035C-6E6C-16D7608E2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6" r="20245"/>
          <a:stretch/>
        </p:blipFill>
        <p:spPr>
          <a:xfrm>
            <a:off x="5476825" y="1356605"/>
            <a:ext cx="3079437" cy="30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38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callback function at the top is called anytime a new message on the topic arrives.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function was associated with the topic when we initialized the subscriber.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3898444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and Running the Listener Node</a:t>
            </a:r>
          </a:p>
        </p:txBody>
      </p:sp>
    </p:spTree>
    <p:extLst>
      <p:ext uri="{BB962C8B-B14F-4D97-AF65-F5344CB8AC3E}">
        <p14:creationId xmlns:p14="http://schemas.microsoft.com/office/powerpoint/2010/main" val="1196929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need to edit the “CMakeLists.txt” file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Once again, we will also need to make sure that the “listener.py” script has executable permissions by calling “</a:t>
            </a:r>
            <a:r>
              <a:rPr lang="en-US" sz="2400" dirty="0" err="1"/>
              <a:t>chmod</a:t>
            </a:r>
            <a:r>
              <a:rPr lang="en-US" sz="2400" dirty="0"/>
              <a:t> +x listener.py”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3" y="1685953"/>
            <a:ext cx="8698526" cy="885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catkin_install_python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(PROGRAMS scripts/talker.py scripts/listener.py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${CATKIN_PACKAGE_BIN_DESTINATION}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6394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Return to the “</a:t>
            </a:r>
            <a:r>
              <a:rPr lang="en-US" sz="2400" dirty="0" err="1"/>
              <a:t>catkin_workspace</a:t>
            </a:r>
            <a:r>
              <a:rPr lang="en-US" sz="2400" dirty="0"/>
              <a:t>” directory to build the code using: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run the node, call: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47002" y="2110152"/>
            <a:ext cx="1627163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79CF3-CD0B-7938-12AB-E5A24F48497E}"/>
              </a:ext>
            </a:extLst>
          </p:cNvPr>
          <p:cNvSpPr/>
          <p:nvPr/>
        </p:nvSpPr>
        <p:spPr>
          <a:xfrm>
            <a:off x="347003" y="3159952"/>
            <a:ext cx="5059680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rosrun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listener.py</a:t>
            </a:r>
          </a:p>
        </p:txBody>
      </p:sp>
    </p:spTree>
    <p:extLst>
      <p:ext uri="{BB962C8B-B14F-4D97-AF65-F5344CB8AC3E}">
        <p14:creationId xmlns:p14="http://schemas.microsoft.com/office/powerpoint/2010/main" val="72716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the wandering robot code</a:t>
            </a:r>
          </a:p>
        </p:txBody>
      </p:sp>
    </p:spTree>
    <p:extLst>
      <p:ext uri="{BB962C8B-B14F-4D97-AF65-F5344CB8AC3E}">
        <p14:creationId xmlns:p14="http://schemas.microsoft.com/office/powerpoint/2010/main" val="4164782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Bent 4">
            <a:extLst>
              <a:ext uri="{FF2B5EF4-FFF2-40B4-BE49-F238E27FC236}">
                <a16:creationId xmlns:a16="http://schemas.microsoft.com/office/drawing/2014/main" id="{243395E4-2A4C-05A9-B078-E389207F06F1}"/>
              </a:ext>
            </a:extLst>
          </p:cNvPr>
          <p:cNvSpPr/>
          <p:nvPr/>
        </p:nvSpPr>
        <p:spPr>
          <a:xfrm rot="13785429" flipH="1">
            <a:off x="6514487" y="2852182"/>
            <a:ext cx="1671413" cy="1478785"/>
          </a:xfrm>
          <a:prstGeom prst="bentArrow">
            <a:avLst>
              <a:gd name="adj1" fmla="val 23705"/>
              <a:gd name="adj2" fmla="val 22266"/>
              <a:gd name="adj3" fmla="val 25000"/>
              <a:gd name="adj4" fmla="val 75000"/>
            </a:avLst>
          </a:prstGeom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258523" y="1129750"/>
            <a:ext cx="481137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Next, we’ll write a python node to create a robot that wanders around its environment randomly, avoiding obstacles.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We’ll use the laser scan topic to get information about obstacles near the front of the robot.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83749-D1AA-8FBE-B7DC-F7A7C5840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07" y="1246591"/>
            <a:ext cx="1233626" cy="16417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B8A5D2-444A-F11F-BD96-37D131EEE9B2}"/>
              </a:ext>
            </a:extLst>
          </p:cNvPr>
          <p:cNvCxnSpPr>
            <a:cxnSpLocks/>
          </p:cNvCxnSpPr>
          <p:nvPr/>
        </p:nvCxnSpPr>
        <p:spPr>
          <a:xfrm flipH="1">
            <a:off x="5558212" y="1651665"/>
            <a:ext cx="2570852" cy="468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369C5-0039-3C2E-410E-F1938140AB47}"/>
              </a:ext>
            </a:extLst>
          </p:cNvPr>
          <p:cNvCxnSpPr>
            <a:cxnSpLocks/>
          </p:cNvCxnSpPr>
          <p:nvPr/>
        </p:nvCxnSpPr>
        <p:spPr>
          <a:xfrm flipH="1">
            <a:off x="6245915" y="1651665"/>
            <a:ext cx="1925438" cy="4121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92717D-F951-0870-67A9-B66EA1BD3DF4}"/>
              </a:ext>
            </a:extLst>
          </p:cNvPr>
          <p:cNvCxnSpPr>
            <a:cxnSpLocks/>
          </p:cNvCxnSpPr>
          <p:nvPr/>
        </p:nvCxnSpPr>
        <p:spPr>
          <a:xfrm flipH="1">
            <a:off x="6660855" y="1648018"/>
            <a:ext cx="1468209" cy="6116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ylinder 5">
            <a:extLst>
              <a:ext uri="{FF2B5EF4-FFF2-40B4-BE49-F238E27FC236}">
                <a16:creationId xmlns:a16="http://schemas.microsoft.com/office/drawing/2014/main" id="{B73A5163-5A9E-162F-D174-A485D0AE68D7}"/>
              </a:ext>
            </a:extLst>
          </p:cNvPr>
          <p:cNvSpPr/>
          <p:nvPr/>
        </p:nvSpPr>
        <p:spPr>
          <a:xfrm>
            <a:off x="5427124" y="2067479"/>
            <a:ext cx="1283033" cy="2159133"/>
          </a:xfrm>
          <a:prstGeom prst="can">
            <a:avLst/>
          </a:prstGeom>
          <a:ln w="28575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0FA792-DCA3-EDE4-8A76-986854E72D90}"/>
              </a:ext>
            </a:extLst>
          </p:cNvPr>
          <p:cNvCxnSpPr>
            <a:cxnSpLocks/>
          </p:cNvCxnSpPr>
          <p:nvPr/>
        </p:nvCxnSpPr>
        <p:spPr>
          <a:xfrm flipH="1">
            <a:off x="4970124" y="1651665"/>
            <a:ext cx="3158940" cy="440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9C570-FE6A-CAA7-5ECD-2F9E62A005A4}"/>
              </a:ext>
            </a:extLst>
          </p:cNvPr>
          <p:cNvCxnSpPr>
            <a:cxnSpLocks/>
          </p:cNvCxnSpPr>
          <p:nvPr/>
        </p:nvCxnSpPr>
        <p:spPr>
          <a:xfrm flipH="1">
            <a:off x="6549594" y="1639381"/>
            <a:ext cx="1579470" cy="13481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3767A-2F93-B9F0-07F9-09D04B92A14E}"/>
              </a:ext>
            </a:extLst>
          </p:cNvPr>
          <p:cNvCxnSpPr>
            <a:cxnSpLocks/>
          </p:cNvCxnSpPr>
          <p:nvPr/>
        </p:nvCxnSpPr>
        <p:spPr>
          <a:xfrm flipH="1">
            <a:off x="6549594" y="1651665"/>
            <a:ext cx="1579470" cy="963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B431AB-E481-10D5-E3CE-61DA4239223D}"/>
              </a:ext>
            </a:extLst>
          </p:cNvPr>
          <p:cNvCxnSpPr>
            <a:cxnSpLocks/>
          </p:cNvCxnSpPr>
          <p:nvPr/>
        </p:nvCxnSpPr>
        <p:spPr>
          <a:xfrm flipH="1">
            <a:off x="5557144" y="1655281"/>
            <a:ext cx="2571920" cy="2878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66658-3A71-736A-B56B-ADD180AD5397}"/>
              </a:ext>
            </a:extLst>
          </p:cNvPr>
          <p:cNvCxnSpPr>
            <a:cxnSpLocks/>
          </p:cNvCxnSpPr>
          <p:nvPr/>
        </p:nvCxnSpPr>
        <p:spPr>
          <a:xfrm flipH="1">
            <a:off x="6434312" y="1635079"/>
            <a:ext cx="1694752" cy="3288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4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create a node that subscribes to the laser scan of the </a:t>
            </a:r>
            <a:r>
              <a:rPr lang="en-US" sz="2000" dirty="0" err="1"/>
              <a:t>turtlebot</a:t>
            </a:r>
            <a:r>
              <a:rPr lang="en-US" sz="2000" dirty="0"/>
              <a:t> and publishes to the command velocity topic to drive the robot around.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drive the robot straight until an obstacle is encountered, then it will turn for some amount of time, and continue driving straight again.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1651672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707448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This line of code imports the </a:t>
            </a:r>
            <a:r>
              <a:rPr lang="en-US" sz="1600" dirty="0" err="1"/>
              <a:t>laserscan</a:t>
            </a:r>
            <a:r>
              <a:rPr lang="en-US" sz="1600" dirty="0"/>
              <a:t> message type.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The “</a:t>
            </a:r>
            <a:r>
              <a:rPr lang="en-US" sz="1600" dirty="0" err="1"/>
              <a:t>LaserScan</a:t>
            </a:r>
            <a:r>
              <a:rPr lang="en-US" sz="1600" dirty="0"/>
              <a:t>” message contains lidar distance measurements from a 2-D sweep in front of the robot.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F071-337C-A0EA-2D3E-8906B1A4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4730" y="2756575"/>
            <a:ext cx="1501426" cy="2006857"/>
          </a:xfrm>
          <a:prstGeom prst="rect">
            <a:avLst/>
          </a:prstGeom>
        </p:spPr>
      </p:pic>
      <p:sp>
        <p:nvSpPr>
          <p:cNvPr id="6" name="Partial Circle 5">
            <a:extLst>
              <a:ext uri="{FF2B5EF4-FFF2-40B4-BE49-F238E27FC236}">
                <a16:creationId xmlns:a16="http://schemas.microsoft.com/office/drawing/2014/main" id="{FB8B3D29-4E25-0699-ECBE-870F1384988E}"/>
              </a:ext>
            </a:extLst>
          </p:cNvPr>
          <p:cNvSpPr/>
          <p:nvPr/>
        </p:nvSpPr>
        <p:spPr>
          <a:xfrm>
            <a:off x="-2149712" y="1387522"/>
            <a:ext cx="7004171" cy="3709771"/>
          </a:xfrm>
          <a:prstGeom prst="pie">
            <a:avLst>
              <a:gd name="adj1" fmla="val 0"/>
              <a:gd name="adj2" fmla="val 4955027"/>
            </a:avLst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8DADF7-44F4-C5E0-204C-958A787165F5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1352373" y="3242408"/>
            <a:ext cx="3502086" cy="87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2610FC-A650-6F8A-D8D6-2F5FFF73A28B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42407"/>
            <a:ext cx="242963" cy="185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A9438-4B2B-60C5-8F6A-1C09D9FA0A5D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51115"/>
            <a:ext cx="607750" cy="1807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999C95-EB64-0695-E943-2D876AB7E5B0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6"/>
            <a:ext cx="1099289" cy="176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03CAD-47AB-EBB2-2801-AEB9345AD0B1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5"/>
            <a:ext cx="1634311" cy="1636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9E044D-79D3-D22F-D0F8-F7C7FBE51A5B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51114"/>
            <a:ext cx="2261745" cy="1378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5A5AC9-17FB-7336-40C0-C399251C6051}"/>
              </a:ext>
            </a:extLst>
          </p:cNvPr>
          <p:cNvCxnSpPr>
            <a:cxnSpLocks/>
          </p:cNvCxnSpPr>
          <p:nvPr/>
        </p:nvCxnSpPr>
        <p:spPr>
          <a:xfrm flipH="1" flipV="1">
            <a:off x="1362795" y="3251113"/>
            <a:ext cx="2868654" cy="1012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CD05E0-E774-C08B-BC79-3D58725473FF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4"/>
            <a:ext cx="3302604" cy="62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B3ABE3-DDBC-85BA-93A8-9038E355B7E5}"/>
              </a:ext>
            </a:extLst>
          </p:cNvPr>
          <p:cNvCxnSpPr>
            <a:cxnSpLocks/>
          </p:cNvCxnSpPr>
          <p:nvPr/>
        </p:nvCxnSpPr>
        <p:spPr>
          <a:xfrm flipH="1" flipV="1">
            <a:off x="1344932" y="3244460"/>
            <a:ext cx="3450804" cy="34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955E2E-00BC-51A5-D7C0-B131E757856D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42403"/>
            <a:ext cx="3474581" cy="172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5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The “Twist” message is used to provide linear and rotational velocities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CD975-A574-7647-C74B-E9182B65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78" y="2169605"/>
            <a:ext cx="2088425" cy="2589558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85C10245-535E-BFEA-DDD0-90E618E84FD9}"/>
              </a:ext>
            </a:extLst>
          </p:cNvPr>
          <p:cNvSpPr/>
          <p:nvPr/>
        </p:nvSpPr>
        <p:spPr>
          <a:xfrm>
            <a:off x="1826662" y="2029710"/>
            <a:ext cx="888174" cy="871020"/>
          </a:xfrm>
          <a:prstGeom prst="curvedRightArrow">
            <a:avLst>
              <a:gd name="adj1" fmla="val 7807"/>
              <a:gd name="adj2" fmla="val 50000"/>
              <a:gd name="adj3" fmla="val 2594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997215-7C4B-6E87-967F-2606BA01FCF0}"/>
              </a:ext>
            </a:extLst>
          </p:cNvPr>
          <p:cNvSpPr/>
          <p:nvPr/>
        </p:nvSpPr>
        <p:spPr>
          <a:xfrm rot="3138084">
            <a:off x="2130326" y="4371125"/>
            <a:ext cx="1028679" cy="150129"/>
          </a:xfrm>
          <a:prstGeom prst="rightArrow">
            <a:avLst/>
          </a:prstGeom>
          <a:solidFill>
            <a:srgbClr val="E99909"/>
          </a:solidFill>
          <a:ln w="12700">
            <a:solidFill>
              <a:srgbClr val="C58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DDD05906-51F4-62F9-F7CE-FC2A0F126E44}"/>
              </a:ext>
            </a:extLst>
          </p:cNvPr>
          <p:cNvSpPr/>
          <p:nvPr/>
        </p:nvSpPr>
        <p:spPr>
          <a:xfrm>
            <a:off x="201072" y="3806010"/>
            <a:ext cx="2088425" cy="1093048"/>
          </a:xfrm>
          <a:prstGeom prst="rightArrowCallout">
            <a:avLst>
              <a:gd name="adj1" fmla="val 4852"/>
              <a:gd name="adj2" fmla="val 7480"/>
              <a:gd name="adj3" fmla="val 10984"/>
              <a:gd name="adj4" fmla="val 51452"/>
            </a:avLst>
          </a:prstGeom>
          <a:solidFill>
            <a:srgbClr val="E99909"/>
          </a:solidFill>
          <a:ln>
            <a:solidFill>
              <a:srgbClr val="C58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Linear velocities are provided along the x axis to make the robot drive forward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06F918DF-89A3-A0C8-219C-C178E990F8EA}"/>
              </a:ext>
            </a:extLst>
          </p:cNvPr>
          <p:cNvSpPr/>
          <p:nvPr/>
        </p:nvSpPr>
        <p:spPr>
          <a:xfrm>
            <a:off x="215498" y="1970960"/>
            <a:ext cx="1611164" cy="1093048"/>
          </a:xfrm>
          <a:prstGeom prst="rightArrowCallout">
            <a:avLst>
              <a:gd name="adj1" fmla="val 6604"/>
              <a:gd name="adj2" fmla="val 7480"/>
              <a:gd name="adj3" fmla="val 11422"/>
              <a:gd name="adj4" fmla="val 6497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Rotational velocities are provided around the z axis to make the robot turn in place</a:t>
            </a:r>
          </a:p>
        </p:txBody>
      </p:sp>
    </p:spTree>
    <p:extLst>
      <p:ext uri="{BB962C8B-B14F-4D97-AF65-F5344CB8AC3E}">
        <p14:creationId xmlns:p14="http://schemas.microsoft.com/office/powerpoint/2010/main" val="42894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Our main function will call the “wander” function, which will execute our desired behavior on a loop.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At the beginning of this function, we set up subscribers and publishers to the topics for </a:t>
            </a:r>
            <a:r>
              <a:rPr lang="en-US" sz="2000" dirty="0" err="1"/>
              <a:t>laserscan</a:t>
            </a:r>
            <a:r>
              <a:rPr lang="en-US" sz="2000" dirty="0"/>
              <a:t> and command velocities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423085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520394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ROS (Robot Operating System) is a collection of software packages to make building complex robotics applications easier.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It provides things such as standardized formats for robot sensor data and motion commands, visualization tools, common algorithms, and simulators.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19AD6-DFDA-035C-6E6C-16D7608E2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6" r="20245"/>
          <a:stretch/>
        </p:blipFill>
        <p:spPr>
          <a:xfrm>
            <a:off x="5476825" y="1356605"/>
            <a:ext cx="3079437" cy="30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2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Every time we get a new </a:t>
            </a:r>
            <a:r>
              <a:rPr lang="en-US" sz="2000" dirty="0" err="1"/>
              <a:t>laserscan</a:t>
            </a:r>
            <a:r>
              <a:rPr lang="en-US" sz="2000" dirty="0"/>
              <a:t> message, the callback function will be called.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function will loop through all distance measurements in the </a:t>
            </a:r>
            <a:r>
              <a:rPr lang="en-US" sz="2000" dirty="0" err="1"/>
              <a:t>laserscan</a:t>
            </a:r>
            <a:r>
              <a:rPr lang="en-US" sz="2000" dirty="0"/>
              <a:t> and record the minimum distance to a global variable.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2287022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Inside the wanderer function is a loop that will run as long as the node is active.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loop will check the minimum distance recorded. If the minimum distance is less than 0.5 meters, then the robot will drive straight by publishing a twist message to the command velocity topic with a specified linear velocity.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while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3271437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If we detect a distance less than 0.5 meters, we will publish messages with a linear velocity of 0, to keep the robot from moving forward, and a rotational velocity of 1, to make the robot turn in 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 have a small “for” loop to send this message out repeatedly for a small period of time. The base requires a stream of commands, otherwise it will stop moving.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2232947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1468582"/>
            <a:ext cx="8520600" cy="1524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 You for Coming!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170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09479987-9389-2AAB-E2A0-0F1ED71A0645}"/>
              </a:ext>
            </a:extLst>
          </p:cNvPr>
          <p:cNvSpPr txBox="1"/>
          <p:nvPr/>
        </p:nvSpPr>
        <p:spPr>
          <a:xfrm>
            <a:off x="287246" y="1129750"/>
            <a:ext cx="848333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ROS achieves this standardization by providing a messaging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4405E-AD78-DC07-1119-36F79867A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80" y="2239334"/>
            <a:ext cx="5318839" cy="23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09479987-9389-2AAB-E2A0-0F1ED71A0645}"/>
              </a:ext>
            </a:extLst>
          </p:cNvPr>
          <p:cNvSpPr txBox="1"/>
          <p:nvPr/>
        </p:nvSpPr>
        <p:spPr>
          <a:xfrm>
            <a:off x="287247" y="1129750"/>
            <a:ext cx="799980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Publishers and Subscribers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Individual nodes will publish and subscribe to topics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F5426F-E7C3-6A69-C25D-97ADBDEA6BEC}"/>
              </a:ext>
            </a:extLst>
          </p:cNvPr>
          <p:cNvSpPr/>
          <p:nvPr/>
        </p:nvSpPr>
        <p:spPr>
          <a:xfrm>
            <a:off x="670239" y="2920947"/>
            <a:ext cx="1733052" cy="8464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/node_1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0463B40-EB85-960E-1BD0-F51FABD6CA2A}"/>
              </a:ext>
            </a:extLst>
          </p:cNvPr>
          <p:cNvSpPr/>
          <p:nvPr/>
        </p:nvSpPr>
        <p:spPr>
          <a:xfrm>
            <a:off x="3662387" y="3040183"/>
            <a:ext cx="1455380" cy="608005"/>
          </a:xfrm>
          <a:prstGeom prst="flowChartAlternateProcess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Topic: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/scan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C614C3-AFCC-D563-2903-4D55B8F442A4}"/>
              </a:ext>
            </a:extLst>
          </p:cNvPr>
          <p:cNvSpPr/>
          <p:nvPr/>
        </p:nvSpPr>
        <p:spPr>
          <a:xfrm>
            <a:off x="6467024" y="2920947"/>
            <a:ext cx="1733052" cy="8464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/node_2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5BDDD-A1D3-2762-7E94-AA53BA2A7CD4}"/>
              </a:ext>
            </a:extLst>
          </p:cNvPr>
          <p:cNvSpPr txBox="1"/>
          <p:nvPr/>
        </p:nvSpPr>
        <p:spPr>
          <a:xfrm>
            <a:off x="809074" y="2407248"/>
            <a:ext cx="14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 that reads lidar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8188F-743E-AE92-C292-FF8FFD084CB8}"/>
              </a:ext>
            </a:extLst>
          </p:cNvPr>
          <p:cNvSpPr txBox="1"/>
          <p:nvPr/>
        </p:nvSpPr>
        <p:spPr>
          <a:xfrm>
            <a:off x="6246403" y="2407248"/>
            <a:ext cx="217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 that performs builds maps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1284CF-5662-8505-0A27-D40BC147492F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2403291" y="3344186"/>
            <a:ext cx="1259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C5E5E5-D684-BEDC-2797-6900F2C0EECB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5117767" y="3344186"/>
            <a:ext cx="1349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D9743A-8D3B-9710-8FB5-0B4AF45DA1D5}"/>
              </a:ext>
            </a:extLst>
          </p:cNvPr>
          <p:cNvSpPr txBox="1"/>
          <p:nvPr/>
        </p:nvSpPr>
        <p:spPr>
          <a:xfrm>
            <a:off x="2207006" y="3356091"/>
            <a:ext cx="1455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publishes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8A481-5326-368D-C5DD-92FA69547157}"/>
              </a:ext>
            </a:extLst>
          </p:cNvPr>
          <p:cNvSpPr txBox="1"/>
          <p:nvPr/>
        </p:nvSpPr>
        <p:spPr>
          <a:xfrm>
            <a:off x="5054731" y="3356091"/>
            <a:ext cx="1455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subscribes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245DC-2FE1-7DF0-AA54-9379176E6AE2}"/>
              </a:ext>
            </a:extLst>
          </p:cNvPr>
          <p:cNvSpPr txBox="1"/>
          <p:nvPr/>
        </p:nvSpPr>
        <p:spPr>
          <a:xfrm>
            <a:off x="3307118" y="2329285"/>
            <a:ext cx="2174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Topic named “scan” that uses message type “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laserscan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793D21-424E-BA83-6F4E-B5FD73E1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840" y="3663868"/>
            <a:ext cx="1038474" cy="1421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C47DF2-5C54-2269-F578-75A5AD035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33" t="33489" r="24396" b="30976"/>
          <a:stretch/>
        </p:blipFill>
        <p:spPr>
          <a:xfrm>
            <a:off x="6316136" y="3818336"/>
            <a:ext cx="2045204" cy="1262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493FBB-827D-653F-F9A5-44CF98F94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071" b="9064"/>
          <a:stretch/>
        </p:blipFill>
        <p:spPr>
          <a:xfrm>
            <a:off x="613314" y="3823199"/>
            <a:ext cx="1789977" cy="12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Installing ROS</a:t>
            </a:r>
          </a:p>
        </p:txBody>
      </p:sp>
    </p:spTree>
    <p:extLst>
      <p:ext uri="{BB962C8B-B14F-4D97-AF65-F5344CB8AC3E}">
        <p14:creationId xmlns:p14="http://schemas.microsoft.com/office/powerpoint/2010/main" val="143866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8804093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Installing 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It is recommended that you use Ubuntu for ROS 1: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20.04: </a:t>
            </a:r>
            <a:r>
              <a:rPr lang="en-US" sz="2400" dirty="0">
                <a:hlinkClick r:id="rId4"/>
              </a:rPr>
              <a:t>https://wiki.ros.org/noetic/Installation/Ubuntu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18.04: </a:t>
            </a:r>
            <a:r>
              <a:rPr lang="en-US" sz="2400" dirty="0">
                <a:hlinkClick r:id="rId5"/>
              </a:rPr>
              <a:t>https://wiki.ros.org/melodic/Installation/Ubuntu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16.04: </a:t>
            </a:r>
            <a:r>
              <a:rPr lang="en-US" sz="2400" dirty="0">
                <a:hlinkClick r:id="rId6"/>
              </a:rPr>
              <a:t>https://wiki.ros.org/kinetic/Installation/Ubuntu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14.04: </a:t>
            </a:r>
            <a:r>
              <a:rPr lang="en-US" sz="2400" dirty="0">
                <a:hlinkClick r:id="rId7"/>
              </a:rPr>
              <a:t>https://wiki.ros.org/indigo/Installation/Ubuntu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latest Ubuntu LTS release is 22.04, which ROS 1 doesn’t support – this requires ROS 2</a:t>
            </a:r>
          </a:p>
        </p:txBody>
      </p:sp>
    </p:spTree>
    <p:extLst>
      <p:ext uri="{BB962C8B-B14F-4D97-AF65-F5344CB8AC3E}">
        <p14:creationId xmlns:p14="http://schemas.microsoft.com/office/powerpoint/2010/main" val="9380751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8">
      <a:dk1>
        <a:sysClr val="windowText" lastClr="000000"/>
      </a:dk1>
      <a:lt1>
        <a:sysClr val="window" lastClr="FFFFFF"/>
      </a:lt1>
      <a:dk2>
        <a:srgbClr val="005035"/>
      </a:dk2>
      <a:lt2>
        <a:srgbClr val="E7E6E6"/>
      </a:lt2>
      <a:accent1>
        <a:srgbClr val="005035"/>
      </a:accent1>
      <a:accent2>
        <a:srgbClr val="A49665"/>
      </a:accent2>
      <a:accent3>
        <a:srgbClr val="FFFFFF"/>
      </a:accent3>
      <a:accent4>
        <a:srgbClr val="802F2D"/>
      </a:accent4>
      <a:accent5>
        <a:srgbClr val="101820"/>
      </a:accent5>
      <a:accent6>
        <a:srgbClr val="70AD47"/>
      </a:accent6>
      <a:hlink>
        <a:srgbClr val="0073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6258</Words>
  <Application>Microsoft Office PowerPoint</Application>
  <PresentationFormat>On-screen Show (16:9)</PresentationFormat>
  <Paragraphs>786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Helvetica Neue</vt:lpstr>
      <vt:lpstr>Arial</vt:lpstr>
      <vt:lpstr>Consolas</vt:lpstr>
      <vt:lpstr>Courier New</vt:lpstr>
      <vt:lpstr>Oswald</vt:lpstr>
      <vt:lpstr>Simple Light</vt:lpstr>
      <vt:lpstr>21_BasicWhite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 Shue</cp:lastModifiedBy>
  <cp:revision>149</cp:revision>
  <dcterms:modified xsi:type="dcterms:W3CDTF">2023-10-12T19:56:33Z</dcterms:modified>
</cp:coreProperties>
</file>